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5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140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96E33A-16EB-4C53-8D5E-D32A68E06E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A451DD-40CF-4C7C-9521-6C699F9AED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FE5E47-5FAC-4AD8-92DA-239E263CB7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2DE81-1315-43A2-877A-0861A4495DBF}" type="datetimeFigureOut">
              <a:rPr lang="en-IN" smtClean="0"/>
              <a:t>26-11-2021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C76111-D419-4178-A746-7BAB5424AD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012504-9194-4E99-833A-F377FA9EBB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CAFAC-DC1D-4FCC-BA2B-1B6581D939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621706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18469A-BDB9-41FA-8D87-8F18C4C1F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B394428-E26D-4D4A-8B7F-954B66F2EC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11B426-8FDC-4439-91B8-6C5BAD1073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2DE81-1315-43A2-877A-0861A4495DBF}" type="datetimeFigureOut">
              <a:rPr lang="en-IN" smtClean="0"/>
              <a:t>26-11-2021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C0F35F-7605-49BD-9C26-7181D148F7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CECBC9-0E4E-46F0-A13C-18AE28E5CF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CAFAC-DC1D-4FCC-BA2B-1B6581D939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380517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B14A639-97D2-49B4-8FD3-BEB6D273C8B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6BCE75A-F48E-479D-8D57-FC3EE14DB9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3D047C-1455-4158-81FB-7F27265210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2DE81-1315-43A2-877A-0861A4495DBF}" type="datetimeFigureOut">
              <a:rPr lang="en-IN" smtClean="0"/>
              <a:t>26-11-2021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FE6725-F43B-4CD8-BC4A-A55D6CA8F6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F299DA-20CB-4E2B-91FC-D54E81221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CAFAC-DC1D-4FCC-BA2B-1B6581D939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527484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04EADD-831B-4B0E-9798-83B3C4278B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A83465-A022-47F2-9C81-269EC6BDD9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6E5E01-5858-423C-B23E-1D14A125C6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2DE81-1315-43A2-877A-0861A4495DBF}" type="datetimeFigureOut">
              <a:rPr lang="en-IN" smtClean="0"/>
              <a:t>26-11-2021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14A646-68F0-4F53-88E3-EBDD0F95F4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BDBF45-831E-4781-AD2A-4C13DCFC2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CAFAC-DC1D-4FCC-BA2B-1B6581D939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850412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23D05F-016D-4FD1-AE3D-0B9D4341D5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B04D2D-AD96-413C-B07F-65C21C129E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0AE300-BACB-4AD3-BE14-C5AA9945F7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2DE81-1315-43A2-877A-0861A4495DBF}" type="datetimeFigureOut">
              <a:rPr lang="en-IN" smtClean="0"/>
              <a:t>26-11-2021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76F511-792D-41BA-A096-F9803C43C6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B61293-DC9C-4F55-BF65-41044ABD6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CAFAC-DC1D-4FCC-BA2B-1B6581D939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533267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E9E3F7-24FE-4F70-919B-DE8D91851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92DAD9-0E17-4CC8-BE05-9858C03FE4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D50775-09A0-4320-85B0-F07A36F182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3539C7-1B99-408F-AC1E-9F18DE767B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2DE81-1315-43A2-877A-0861A4495DBF}" type="datetimeFigureOut">
              <a:rPr lang="en-IN" smtClean="0"/>
              <a:t>26-11-2021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FDED20-CB8D-4854-B39F-E7E0DA16C2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41FEB0-5B27-410E-9DC1-879D11E8C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CAFAC-DC1D-4FCC-BA2B-1B6581D939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35287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F948CF-D22F-4255-AB09-C9678BE0A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EA5FB-0CC6-49EF-93CC-27932276B0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60DC5E-28D5-4466-BA25-D60111D176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A9C58D-E283-49A9-912B-0624FCD9FF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7EBED07-4459-4B33-9DB5-038C403D360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9AD2149-6832-456D-AD09-C7BB3F2F85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2DE81-1315-43A2-877A-0861A4495DBF}" type="datetimeFigureOut">
              <a:rPr lang="en-IN" smtClean="0"/>
              <a:t>26-11-2021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CADA531-5C0F-4754-AA6F-8AC2E4C383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602F09-0324-4E81-B81E-2D88842047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CAFAC-DC1D-4FCC-BA2B-1B6581D939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497743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E9BB8D-0071-4535-ABB5-B989FD7AC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11F731E-531B-444E-9B5E-B2B3F08F50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2DE81-1315-43A2-877A-0861A4495DBF}" type="datetimeFigureOut">
              <a:rPr lang="en-IN" smtClean="0"/>
              <a:t>26-11-2021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120021-6015-4954-B03E-FA4FF78584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3A5E70-72DC-4785-A290-CD3DB5A0EA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CAFAC-DC1D-4FCC-BA2B-1B6581D939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04980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3A5143B-B44E-4622-9067-7612C69685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2DE81-1315-43A2-877A-0861A4495DBF}" type="datetimeFigureOut">
              <a:rPr lang="en-IN" smtClean="0"/>
              <a:t>26-11-2021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C8C7CCA-BD61-4319-BEB4-2AA16605E9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B2BD42-CB06-4B48-8C44-44A551C53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CAFAC-DC1D-4FCC-BA2B-1B6581D939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565597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1E1C6A-2D1D-4DBF-ACA9-455156955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EB5928-9E63-49E0-90E8-8709FC444F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A75E224-E95D-4A96-9084-219B0B9D90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94139E-D7DA-4284-960B-C1F3812FA3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2DE81-1315-43A2-877A-0861A4495DBF}" type="datetimeFigureOut">
              <a:rPr lang="en-IN" smtClean="0"/>
              <a:t>26-11-2021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17279B-4F30-47D5-8AF1-6526BF6C52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492FBE-132D-449D-923C-7EC361F11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CAFAC-DC1D-4FCC-BA2B-1B6581D939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560830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79C39-2849-4020-992F-C852258788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3B7379F-FA88-46CF-866B-7249E40FBB8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A9803A-E870-44F1-A54B-90616292C2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CE58AF-6BC7-485B-9351-29EF09C8BB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2DE81-1315-43A2-877A-0861A4495DBF}" type="datetimeFigureOut">
              <a:rPr lang="en-IN" smtClean="0"/>
              <a:t>26-11-2021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9822A7-0899-4A49-9896-0B22BF5A70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F4FFD8-DDF3-4727-B0A9-05953C20FF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CAFAC-DC1D-4FCC-BA2B-1B6581D939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691861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A880647-FC56-4919-8BCA-40B6C5EAA5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6CE938-B56F-481B-9572-8F2071A4FE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553C49-F4F5-49CF-A21F-E266A1B0086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2DE81-1315-43A2-877A-0861A4495DBF}" type="datetimeFigureOut">
              <a:rPr lang="en-IN" smtClean="0"/>
              <a:t>26-11-2021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CF07D6-3B73-4570-8203-91CBEA701F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86926E-7EF1-4363-B1AC-3516397231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BCAFAC-DC1D-4FCC-BA2B-1B6581D939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882544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40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D48B8-96F7-43DC-828B-D3E75666A6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0105" y="136583"/>
            <a:ext cx="11771789" cy="839602"/>
          </a:xfrm>
          <a:noFill/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Gill Sans MT" panose="020B0502020104020203" pitchFamily="34" charset="0"/>
              </a:rPr>
              <a:t>Introduction to Natural Language Processing</a:t>
            </a:r>
            <a:endParaRPr lang="en-IN" sz="4000" dirty="0">
              <a:solidFill>
                <a:schemeClr val="bg1"/>
              </a:solidFill>
              <a:latin typeface="Gill Sans MT" panose="020B0502020104020203" pitchFamily="34" charset="0"/>
            </a:endParaRP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FE5D4E79-E336-46A9-ACBD-984D5D365B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2" b="697"/>
          <a:stretch/>
        </p:blipFill>
        <p:spPr>
          <a:xfrm>
            <a:off x="2384888" y="1008000"/>
            <a:ext cx="7815752" cy="565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0004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Freeform: Shape 134">
            <a:extLst>
              <a:ext uri="{FF2B5EF4-FFF2-40B4-BE49-F238E27FC236}">
                <a16:creationId xmlns:a16="http://schemas.microsoft.com/office/drawing/2014/main" id="{B670DBD5-770C-4383-9F54-5B86E86BD5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10277" y="0"/>
            <a:ext cx="9771446" cy="6858000"/>
          </a:xfrm>
          <a:custGeom>
            <a:avLst/>
            <a:gdLst>
              <a:gd name="connsiteX0" fmla="*/ 1422188 w 9771446"/>
              <a:gd name="connsiteY0" fmla="*/ 0 h 6858000"/>
              <a:gd name="connsiteX1" fmla="*/ 8349258 w 9771446"/>
              <a:gd name="connsiteY1" fmla="*/ 0 h 6858000"/>
              <a:gd name="connsiteX2" fmla="*/ 8502224 w 9771446"/>
              <a:gd name="connsiteY2" fmla="*/ 159673 h 6858000"/>
              <a:gd name="connsiteX3" fmla="*/ 9771446 w 9771446"/>
              <a:gd name="connsiteY3" fmla="*/ 3429001 h 6858000"/>
              <a:gd name="connsiteX4" fmla="*/ 8502224 w 9771446"/>
              <a:gd name="connsiteY4" fmla="*/ 6698330 h 6858000"/>
              <a:gd name="connsiteX5" fmla="*/ 8349260 w 9771446"/>
              <a:gd name="connsiteY5" fmla="*/ 6858000 h 6858000"/>
              <a:gd name="connsiteX6" fmla="*/ 1422186 w 9771446"/>
              <a:gd name="connsiteY6" fmla="*/ 6858000 h 6858000"/>
              <a:gd name="connsiteX7" fmla="*/ 1269223 w 9771446"/>
              <a:gd name="connsiteY7" fmla="*/ 6698330 h 6858000"/>
              <a:gd name="connsiteX8" fmla="*/ 0 w 9771446"/>
              <a:gd name="connsiteY8" fmla="*/ 3429001 h 6858000"/>
              <a:gd name="connsiteX9" fmla="*/ 1269223 w 9771446"/>
              <a:gd name="connsiteY9" fmla="*/ 15967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771446" h="6858000">
                <a:moveTo>
                  <a:pt x="1422188" y="0"/>
                </a:moveTo>
                <a:lnTo>
                  <a:pt x="8349258" y="0"/>
                </a:lnTo>
                <a:lnTo>
                  <a:pt x="8502224" y="159673"/>
                </a:lnTo>
                <a:cubicBezTo>
                  <a:pt x="9290813" y="1023162"/>
                  <a:pt x="9771446" y="2170221"/>
                  <a:pt x="9771446" y="3429001"/>
                </a:cubicBezTo>
                <a:cubicBezTo>
                  <a:pt x="9771446" y="4687781"/>
                  <a:pt x="9290813" y="5834840"/>
                  <a:pt x="8502224" y="6698330"/>
                </a:cubicBezTo>
                <a:lnTo>
                  <a:pt x="8349260" y="6858000"/>
                </a:lnTo>
                <a:lnTo>
                  <a:pt x="1422186" y="6858000"/>
                </a:lnTo>
                <a:lnTo>
                  <a:pt x="1269223" y="6698330"/>
                </a:lnTo>
                <a:cubicBezTo>
                  <a:pt x="480633" y="5834840"/>
                  <a:pt x="0" y="4687781"/>
                  <a:pt x="0" y="3429001"/>
                </a:cubicBezTo>
                <a:cubicBezTo>
                  <a:pt x="0" y="2170221"/>
                  <a:pt x="480633" y="1023162"/>
                  <a:pt x="1269223" y="159673"/>
                </a:cubicBezTo>
                <a:close/>
              </a:path>
            </a:pathLst>
          </a:custGeom>
          <a:solidFill>
            <a:schemeClr val="bg1">
              <a:lumMod val="85000"/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026" name="Picture 2" descr="Natural Language Processing: Taking Your Business to the Next Level">
            <a:extLst>
              <a:ext uri="{FF2B5EF4-FFF2-40B4-BE49-F238E27FC236}">
                <a16:creationId xmlns:a16="http://schemas.microsoft.com/office/drawing/2014/main" id="{758447A3-D253-436C-BCD9-E32C6308E1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9" r="489"/>
          <a:stretch/>
        </p:blipFill>
        <p:spPr bwMode="auto">
          <a:xfrm>
            <a:off x="1460597" y="10"/>
            <a:ext cx="9270806" cy="6857990"/>
          </a:xfrm>
          <a:custGeom>
            <a:avLst/>
            <a:gdLst/>
            <a:ahLst/>
            <a:cxnLst/>
            <a:rect l="l" t="t" r="r" b="b"/>
            <a:pathLst>
              <a:path w="9270806" h="6858000">
                <a:moveTo>
                  <a:pt x="1503712" y="0"/>
                </a:moveTo>
                <a:lnTo>
                  <a:pt x="7767094" y="0"/>
                </a:lnTo>
                <a:lnTo>
                  <a:pt x="7913128" y="139721"/>
                </a:lnTo>
                <a:cubicBezTo>
                  <a:pt x="8751971" y="981521"/>
                  <a:pt x="9270806" y="2144457"/>
                  <a:pt x="9270806" y="3429000"/>
                </a:cubicBezTo>
                <a:cubicBezTo>
                  <a:pt x="9270806" y="4713544"/>
                  <a:pt x="8751971" y="5876479"/>
                  <a:pt x="7913128" y="6718279"/>
                </a:cubicBezTo>
                <a:lnTo>
                  <a:pt x="7767094" y="6858000"/>
                </a:lnTo>
                <a:lnTo>
                  <a:pt x="1503712" y="6858000"/>
                </a:lnTo>
                <a:lnTo>
                  <a:pt x="1357679" y="6718279"/>
                </a:lnTo>
                <a:cubicBezTo>
                  <a:pt x="518835" y="5876479"/>
                  <a:pt x="0" y="4713544"/>
                  <a:pt x="0" y="3429000"/>
                </a:cubicBezTo>
                <a:cubicBezTo>
                  <a:pt x="0" y="2144457"/>
                  <a:pt x="518835" y="981521"/>
                  <a:pt x="1357679" y="13972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94157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Rectangle 136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9" name="Freeform: Shape 138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Freeform: Shape 144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7" name="Isosceles Triangle 146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C443AF55-EAEF-4D1C-AB18-BE01D41A62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3467" y="907203"/>
            <a:ext cx="10905066" cy="50435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9" name="Isosceles Triangle 148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0581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A2CE68-3FA6-47A8-860A-2191BF33DE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Let’s Revise Machine Learning</a:t>
            </a:r>
          </a:p>
        </p:txBody>
      </p:sp>
      <p:pic>
        <p:nvPicPr>
          <p:cNvPr id="3074" name="Picture 2" descr="Traditional Programming vs Machine Learning">
            <a:extLst>
              <a:ext uri="{FF2B5EF4-FFF2-40B4-BE49-F238E27FC236}">
                <a16:creationId xmlns:a16="http://schemas.microsoft.com/office/drawing/2014/main" id="{81EAF510-054D-4ED7-A6E3-D14097BA87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77316" y="1554667"/>
            <a:ext cx="6780700" cy="3746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8871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D153EDB2-4AAD-43F4-AE78-4D326C8133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tint val="95000"/>
              <a:satMod val="1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Meiryo"/>
            </a:endParaRP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A3CB7779-72E2-4E92-AE18-6BBC335DD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7625" y="0"/>
            <a:ext cx="11097905" cy="6858000"/>
            <a:chOff x="547625" y="0"/>
            <a:chExt cx="11097905" cy="6858000"/>
          </a:xfrm>
        </p:grpSpPr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175B9DA5-08BD-40EA-B06C-3D3CCD06A8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907575" y="0"/>
              <a:ext cx="10345003" cy="6858000"/>
            </a:xfrm>
            <a:custGeom>
              <a:avLst/>
              <a:gdLst>
                <a:gd name="connsiteX0" fmla="*/ 7551973 w 9174595"/>
                <a:gd name="connsiteY0" fmla="*/ 0 h 6858000"/>
                <a:gd name="connsiteX1" fmla="*/ 5634635 w 9174595"/>
                <a:gd name="connsiteY1" fmla="*/ 0 h 6858000"/>
                <a:gd name="connsiteX2" fmla="*/ 5550590 w 9174595"/>
                <a:gd name="connsiteY2" fmla="*/ 0 h 6858000"/>
                <a:gd name="connsiteX3" fmla="*/ 5480986 w 9174595"/>
                <a:gd name="connsiteY3" fmla="*/ 0 h 6858000"/>
                <a:gd name="connsiteX4" fmla="*/ 4886240 w 9174595"/>
                <a:gd name="connsiteY4" fmla="*/ 0 h 6858000"/>
                <a:gd name="connsiteX5" fmla="*/ 4816638 w 9174595"/>
                <a:gd name="connsiteY5" fmla="*/ 0 h 6858000"/>
                <a:gd name="connsiteX6" fmla="*/ 4357958 w 9174595"/>
                <a:gd name="connsiteY6" fmla="*/ 0 h 6858000"/>
                <a:gd name="connsiteX7" fmla="*/ 4288354 w 9174595"/>
                <a:gd name="connsiteY7" fmla="*/ 0 h 6858000"/>
                <a:gd name="connsiteX8" fmla="*/ 3693608 w 9174595"/>
                <a:gd name="connsiteY8" fmla="*/ 0 h 6858000"/>
                <a:gd name="connsiteX9" fmla="*/ 3624006 w 9174595"/>
                <a:gd name="connsiteY9" fmla="*/ 0 h 6858000"/>
                <a:gd name="connsiteX10" fmla="*/ 3276448 w 9174595"/>
                <a:gd name="connsiteY10" fmla="*/ 0 h 6858000"/>
                <a:gd name="connsiteX11" fmla="*/ 1622622 w 9174595"/>
                <a:gd name="connsiteY11" fmla="*/ 0 h 6858000"/>
                <a:gd name="connsiteX12" fmla="*/ 1600504 w 9174595"/>
                <a:gd name="connsiteY12" fmla="*/ 14997 h 6858000"/>
                <a:gd name="connsiteX13" fmla="*/ 0 w 9174595"/>
                <a:gd name="connsiteY13" fmla="*/ 3621656 h 6858000"/>
                <a:gd name="connsiteX14" fmla="*/ 1873886 w 9174595"/>
                <a:gd name="connsiteY14" fmla="*/ 6374814 h 6858000"/>
                <a:gd name="connsiteX15" fmla="*/ 2390406 w 9174595"/>
                <a:gd name="connsiteY15" fmla="*/ 6780599 h 6858000"/>
                <a:gd name="connsiteX16" fmla="*/ 2502136 w 9174595"/>
                <a:gd name="connsiteY16" fmla="*/ 6858000 h 6858000"/>
                <a:gd name="connsiteX17" fmla="*/ 3276448 w 9174595"/>
                <a:gd name="connsiteY17" fmla="*/ 6858000 h 6858000"/>
                <a:gd name="connsiteX18" fmla="*/ 3624006 w 9174595"/>
                <a:gd name="connsiteY18" fmla="*/ 6858000 h 6858000"/>
                <a:gd name="connsiteX19" fmla="*/ 3693608 w 9174595"/>
                <a:gd name="connsiteY19" fmla="*/ 6858000 h 6858000"/>
                <a:gd name="connsiteX20" fmla="*/ 4288354 w 9174595"/>
                <a:gd name="connsiteY20" fmla="*/ 6858000 h 6858000"/>
                <a:gd name="connsiteX21" fmla="*/ 4357958 w 9174595"/>
                <a:gd name="connsiteY21" fmla="*/ 6858000 h 6858000"/>
                <a:gd name="connsiteX22" fmla="*/ 4816638 w 9174595"/>
                <a:gd name="connsiteY22" fmla="*/ 6858000 h 6858000"/>
                <a:gd name="connsiteX23" fmla="*/ 4886240 w 9174595"/>
                <a:gd name="connsiteY23" fmla="*/ 6858000 h 6858000"/>
                <a:gd name="connsiteX24" fmla="*/ 5480986 w 9174595"/>
                <a:gd name="connsiteY24" fmla="*/ 6858000 h 6858000"/>
                <a:gd name="connsiteX25" fmla="*/ 5550590 w 9174595"/>
                <a:gd name="connsiteY25" fmla="*/ 6858000 h 6858000"/>
                <a:gd name="connsiteX26" fmla="*/ 5634635 w 9174595"/>
                <a:gd name="connsiteY26" fmla="*/ 6858000 h 6858000"/>
                <a:gd name="connsiteX27" fmla="*/ 6672460 w 9174595"/>
                <a:gd name="connsiteY27" fmla="*/ 6858000 h 6858000"/>
                <a:gd name="connsiteX28" fmla="*/ 6784188 w 9174595"/>
                <a:gd name="connsiteY28" fmla="*/ 6780599 h 6858000"/>
                <a:gd name="connsiteX29" fmla="*/ 7300708 w 9174595"/>
                <a:gd name="connsiteY29" fmla="*/ 6374814 h 6858000"/>
                <a:gd name="connsiteX30" fmla="*/ 9174595 w 9174595"/>
                <a:gd name="connsiteY30" fmla="*/ 3621656 h 6858000"/>
                <a:gd name="connsiteX31" fmla="*/ 7574092 w 9174595"/>
                <a:gd name="connsiteY31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9174595" h="6858000">
                  <a:moveTo>
                    <a:pt x="7551973" y="0"/>
                  </a:moveTo>
                  <a:lnTo>
                    <a:pt x="5634635" y="0"/>
                  </a:lnTo>
                  <a:lnTo>
                    <a:pt x="5550590" y="0"/>
                  </a:lnTo>
                  <a:lnTo>
                    <a:pt x="5480986" y="0"/>
                  </a:lnTo>
                  <a:lnTo>
                    <a:pt x="4886240" y="0"/>
                  </a:lnTo>
                  <a:lnTo>
                    <a:pt x="4816638" y="0"/>
                  </a:lnTo>
                  <a:lnTo>
                    <a:pt x="4357958" y="0"/>
                  </a:lnTo>
                  <a:lnTo>
                    <a:pt x="4288354" y="0"/>
                  </a:lnTo>
                  <a:lnTo>
                    <a:pt x="3693608" y="0"/>
                  </a:lnTo>
                  <a:lnTo>
                    <a:pt x="3624006" y="0"/>
                  </a:lnTo>
                  <a:lnTo>
                    <a:pt x="3276448" y="0"/>
                  </a:lnTo>
                  <a:lnTo>
                    <a:pt x="1622622" y="0"/>
                  </a:lnTo>
                  <a:lnTo>
                    <a:pt x="1600504" y="14997"/>
                  </a:lnTo>
                  <a:cubicBezTo>
                    <a:pt x="573594" y="754641"/>
                    <a:pt x="0" y="2093192"/>
                    <a:pt x="0" y="3621656"/>
                  </a:cubicBezTo>
                  <a:cubicBezTo>
                    <a:pt x="0" y="4969131"/>
                    <a:pt x="928496" y="5602839"/>
                    <a:pt x="1873886" y="6374814"/>
                  </a:cubicBezTo>
                  <a:cubicBezTo>
                    <a:pt x="2046046" y="6515397"/>
                    <a:pt x="2216632" y="6653108"/>
                    <a:pt x="2390406" y="6780599"/>
                  </a:cubicBezTo>
                  <a:lnTo>
                    <a:pt x="2502136" y="6858000"/>
                  </a:lnTo>
                  <a:lnTo>
                    <a:pt x="3276448" y="6858000"/>
                  </a:lnTo>
                  <a:lnTo>
                    <a:pt x="3624006" y="6858000"/>
                  </a:lnTo>
                  <a:lnTo>
                    <a:pt x="3693608" y="6858000"/>
                  </a:lnTo>
                  <a:lnTo>
                    <a:pt x="4288354" y="6858000"/>
                  </a:lnTo>
                  <a:lnTo>
                    <a:pt x="4357958" y="6858000"/>
                  </a:lnTo>
                  <a:lnTo>
                    <a:pt x="4816638" y="6858000"/>
                  </a:lnTo>
                  <a:lnTo>
                    <a:pt x="4886240" y="6858000"/>
                  </a:lnTo>
                  <a:lnTo>
                    <a:pt x="5480986" y="6858000"/>
                  </a:lnTo>
                  <a:lnTo>
                    <a:pt x="5550590" y="6858000"/>
                  </a:lnTo>
                  <a:lnTo>
                    <a:pt x="5634635" y="6858000"/>
                  </a:lnTo>
                  <a:lnTo>
                    <a:pt x="6672460" y="6858000"/>
                  </a:lnTo>
                  <a:lnTo>
                    <a:pt x="6784188" y="6780599"/>
                  </a:lnTo>
                  <a:cubicBezTo>
                    <a:pt x="6957963" y="6653108"/>
                    <a:pt x="7128548" y="6515397"/>
                    <a:pt x="7300708" y="6374814"/>
                  </a:cubicBezTo>
                  <a:cubicBezTo>
                    <a:pt x="8246100" y="5602839"/>
                    <a:pt x="9174595" y="4969131"/>
                    <a:pt x="9174595" y="3621656"/>
                  </a:cubicBezTo>
                  <a:cubicBezTo>
                    <a:pt x="9174595" y="2093192"/>
                    <a:pt x="8601001" y="754641"/>
                    <a:pt x="7574092" y="14997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9EE62D72-11EF-40E9-BF23-0FCAEACDD7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708673" y="0"/>
              <a:ext cx="2486322" cy="6858000"/>
            </a:xfrm>
            <a:custGeom>
              <a:avLst/>
              <a:gdLst>
                <a:gd name="connsiteX0" fmla="*/ 879731 w 2521425"/>
                <a:gd name="connsiteY0" fmla="*/ 0 h 6858000"/>
                <a:gd name="connsiteX1" fmla="*/ 898402 w 2521425"/>
                <a:gd name="connsiteY1" fmla="*/ 0 h 6858000"/>
                <a:gd name="connsiteX2" fmla="*/ 920526 w 2521425"/>
                <a:gd name="connsiteY2" fmla="*/ 14997 h 6858000"/>
                <a:gd name="connsiteX3" fmla="*/ 2521425 w 2521425"/>
                <a:gd name="connsiteY3" fmla="*/ 3621656 h 6858000"/>
                <a:gd name="connsiteX4" fmla="*/ 647075 w 2521425"/>
                <a:gd name="connsiteY4" fmla="*/ 6374814 h 6858000"/>
                <a:gd name="connsiteX5" fmla="*/ 130427 w 2521425"/>
                <a:gd name="connsiteY5" fmla="*/ 6780599 h 6858000"/>
                <a:gd name="connsiteX6" fmla="*/ 18671 w 2521425"/>
                <a:gd name="connsiteY6" fmla="*/ 6858000 h 6858000"/>
                <a:gd name="connsiteX7" fmla="*/ 0 w 2521425"/>
                <a:gd name="connsiteY7" fmla="*/ 6858000 h 6858000"/>
                <a:gd name="connsiteX8" fmla="*/ 111756 w 2521425"/>
                <a:gd name="connsiteY8" fmla="*/ 6780599 h 6858000"/>
                <a:gd name="connsiteX9" fmla="*/ 628404 w 2521425"/>
                <a:gd name="connsiteY9" fmla="*/ 6374814 h 6858000"/>
                <a:gd name="connsiteX10" fmla="*/ 2502754 w 2521425"/>
                <a:gd name="connsiteY10" fmla="*/ 3621656 h 6858000"/>
                <a:gd name="connsiteX11" fmla="*/ 901855 w 2521425"/>
                <a:gd name="connsiteY11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1425" h="6858000">
                  <a:moveTo>
                    <a:pt x="879731" y="0"/>
                  </a:moveTo>
                  <a:lnTo>
                    <a:pt x="898402" y="0"/>
                  </a:lnTo>
                  <a:lnTo>
                    <a:pt x="920526" y="14997"/>
                  </a:lnTo>
                  <a:cubicBezTo>
                    <a:pt x="1947689" y="754641"/>
                    <a:pt x="2521425" y="2093192"/>
                    <a:pt x="2521425" y="3621656"/>
                  </a:cubicBezTo>
                  <a:cubicBezTo>
                    <a:pt x="2521425" y="4969131"/>
                    <a:pt x="1592700" y="5602839"/>
                    <a:pt x="647075" y="6374814"/>
                  </a:cubicBezTo>
                  <a:cubicBezTo>
                    <a:pt x="474872" y="6515397"/>
                    <a:pt x="304245" y="6653108"/>
                    <a:pt x="130427" y="6780599"/>
                  </a:cubicBezTo>
                  <a:lnTo>
                    <a:pt x="18671" y="6858000"/>
                  </a:lnTo>
                  <a:lnTo>
                    <a:pt x="0" y="6858000"/>
                  </a:lnTo>
                  <a:lnTo>
                    <a:pt x="111756" y="6780599"/>
                  </a:lnTo>
                  <a:cubicBezTo>
                    <a:pt x="285574" y="6653108"/>
                    <a:pt x="456201" y="6515397"/>
                    <a:pt x="628404" y="6374814"/>
                  </a:cubicBezTo>
                  <a:cubicBezTo>
                    <a:pt x="1574029" y="5602839"/>
                    <a:pt x="2502754" y="4969131"/>
                    <a:pt x="2502754" y="3621656"/>
                  </a:cubicBezTo>
                  <a:cubicBezTo>
                    <a:pt x="2502754" y="2093192"/>
                    <a:pt x="1929018" y="754641"/>
                    <a:pt x="901855" y="14997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676336F2-6633-4E26-8760-05F94D87D5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75235" y="0"/>
              <a:ext cx="2486322" cy="6858000"/>
            </a:xfrm>
            <a:custGeom>
              <a:avLst/>
              <a:gdLst>
                <a:gd name="connsiteX0" fmla="*/ 879731 w 2521425"/>
                <a:gd name="connsiteY0" fmla="*/ 0 h 6858000"/>
                <a:gd name="connsiteX1" fmla="*/ 898402 w 2521425"/>
                <a:gd name="connsiteY1" fmla="*/ 0 h 6858000"/>
                <a:gd name="connsiteX2" fmla="*/ 920526 w 2521425"/>
                <a:gd name="connsiteY2" fmla="*/ 14997 h 6858000"/>
                <a:gd name="connsiteX3" fmla="*/ 2521425 w 2521425"/>
                <a:gd name="connsiteY3" fmla="*/ 3621656 h 6858000"/>
                <a:gd name="connsiteX4" fmla="*/ 647075 w 2521425"/>
                <a:gd name="connsiteY4" fmla="*/ 6374814 h 6858000"/>
                <a:gd name="connsiteX5" fmla="*/ 130427 w 2521425"/>
                <a:gd name="connsiteY5" fmla="*/ 6780599 h 6858000"/>
                <a:gd name="connsiteX6" fmla="*/ 18671 w 2521425"/>
                <a:gd name="connsiteY6" fmla="*/ 6858000 h 6858000"/>
                <a:gd name="connsiteX7" fmla="*/ 0 w 2521425"/>
                <a:gd name="connsiteY7" fmla="*/ 6858000 h 6858000"/>
                <a:gd name="connsiteX8" fmla="*/ 111756 w 2521425"/>
                <a:gd name="connsiteY8" fmla="*/ 6780599 h 6858000"/>
                <a:gd name="connsiteX9" fmla="*/ 628404 w 2521425"/>
                <a:gd name="connsiteY9" fmla="*/ 6374814 h 6858000"/>
                <a:gd name="connsiteX10" fmla="*/ 2502754 w 2521425"/>
                <a:gd name="connsiteY10" fmla="*/ 3621656 h 6858000"/>
                <a:gd name="connsiteX11" fmla="*/ 901855 w 2521425"/>
                <a:gd name="connsiteY11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1425" h="6858000">
                  <a:moveTo>
                    <a:pt x="879731" y="0"/>
                  </a:moveTo>
                  <a:lnTo>
                    <a:pt x="898402" y="0"/>
                  </a:lnTo>
                  <a:lnTo>
                    <a:pt x="920526" y="14997"/>
                  </a:lnTo>
                  <a:cubicBezTo>
                    <a:pt x="1947689" y="754641"/>
                    <a:pt x="2521425" y="2093192"/>
                    <a:pt x="2521425" y="3621656"/>
                  </a:cubicBezTo>
                  <a:cubicBezTo>
                    <a:pt x="2521425" y="4969131"/>
                    <a:pt x="1592700" y="5602839"/>
                    <a:pt x="647075" y="6374814"/>
                  </a:cubicBezTo>
                  <a:cubicBezTo>
                    <a:pt x="474872" y="6515397"/>
                    <a:pt x="304245" y="6653108"/>
                    <a:pt x="130427" y="6780599"/>
                  </a:cubicBezTo>
                  <a:lnTo>
                    <a:pt x="18671" y="6858000"/>
                  </a:lnTo>
                  <a:lnTo>
                    <a:pt x="0" y="6858000"/>
                  </a:lnTo>
                  <a:lnTo>
                    <a:pt x="111756" y="6780599"/>
                  </a:lnTo>
                  <a:cubicBezTo>
                    <a:pt x="285574" y="6653108"/>
                    <a:pt x="456201" y="6515397"/>
                    <a:pt x="628404" y="6374814"/>
                  </a:cubicBezTo>
                  <a:cubicBezTo>
                    <a:pt x="1574029" y="5602839"/>
                    <a:pt x="2502754" y="4969131"/>
                    <a:pt x="2502754" y="3621656"/>
                  </a:cubicBezTo>
                  <a:cubicBezTo>
                    <a:pt x="2502754" y="2093192"/>
                    <a:pt x="1929018" y="754641"/>
                    <a:pt x="901855" y="14997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39F3102E-7749-422F-8F51-A148252B8E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547625" y="0"/>
              <a:ext cx="2209181" cy="6858000"/>
            </a:xfrm>
            <a:custGeom>
              <a:avLst/>
              <a:gdLst>
                <a:gd name="connsiteX0" fmla="*/ 955085 w 2209181"/>
                <a:gd name="connsiteY0" fmla="*/ 0 h 6858000"/>
                <a:gd name="connsiteX1" fmla="*/ 937727 w 2209181"/>
                <a:gd name="connsiteY1" fmla="*/ 0 h 6858000"/>
                <a:gd name="connsiteX2" fmla="*/ 963738 w 2209181"/>
                <a:gd name="connsiteY2" fmla="*/ 24346 h 6858000"/>
                <a:gd name="connsiteX3" fmla="*/ 2184004 w 2209181"/>
                <a:gd name="connsiteY3" fmla="*/ 3809420 h 6858000"/>
                <a:gd name="connsiteX4" fmla="*/ 218679 w 2209181"/>
                <a:gd name="connsiteY4" fmla="*/ 6681644 h 6858000"/>
                <a:gd name="connsiteX5" fmla="*/ 0 w 2209181"/>
                <a:gd name="connsiteY5" fmla="*/ 6858000 h 6858000"/>
                <a:gd name="connsiteX6" fmla="*/ 19349 w 2209181"/>
                <a:gd name="connsiteY6" fmla="*/ 6858000 h 6858000"/>
                <a:gd name="connsiteX7" fmla="*/ 236958 w 2209181"/>
                <a:gd name="connsiteY7" fmla="*/ 6682507 h 6858000"/>
                <a:gd name="connsiteX8" fmla="*/ 2202283 w 2209181"/>
                <a:gd name="connsiteY8" fmla="*/ 3810283 h 6858000"/>
                <a:gd name="connsiteX9" fmla="*/ 982018 w 2209181"/>
                <a:gd name="connsiteY9" fmla="*/ 2521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09181" h="6858000">
                  <a:moveTo>
                    <a:pt x="955085" y="0"/>
                  </a:moveTo>
                  <a:lnTo>
                    <a:pt x="937727" y="0"/>
                  </a:lnTo>
                  <a:lnTo>
                    <a:pt x="963738" y="24346"/>
                  </a:lnTo>
                  <a:cubicBezTo>
                    <a:pt x="1818009" y="885455"/>
                    <a:pt x="2251801" y="2269402"/>
                    <a:pt x="2184004" y="3809420"/>
                  </a:cubicBezTo>
                  <a:cubicBezTo>
                    <a:pt x="2120250" y="5257592"/>
                    <a:pt x="1181008" y="5895709"/>
                    <a:pt x="218679" y="6681644"/>
                  </a:cubicBezTo>
                  <a:lnTo>
                    <a:pt x="0" y="6858000"/>
                  </a:lnTo>
                  <a:lnTo>
                    <a:pt x="19349" y="6858000"/>
                  </a:lnTo>
                  <a:lnTo>
                    <a:pt x="236958" y="6682507"/>
                  </a:lnTo>
                  <a:cubicBezTo>
                    <a:pt x="1199288" y="5896573"/>
                    <a:pt x="2138530" y="5258455"/>
                    <a:pt x="2202283" y="3810283"/>
                  </a:cubicBezTo>
                  <a:cubicBezTo>
                    <a:pt x="2270080" y="2270266"/>
                    <a:pt x="1836289" y="886318"/>
                    <a:pt x="982018" y="25210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871191CD-1211-4C40-9D45-449D9BE65A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436349" y="0"/>
              <a:ext cx="2209181" cy="6858000"/>
            </a:xfrm>
            <a:custGeom>
              <a:avLst/>
              <a:gdLst>
                <a:gd name="connsiteX0" fmla="*/ 937727 w 2209181"/>
                <a:gd name="connsiteY0" fmla="*/ 0 h 6858000"/>
                <a:gd name="connsiteX1" fmla="*/ 955085 w 2209181"/>
                <a:gd name="connsiteY1" fmla="*/ 0 h 6858000"/>
                <a:gd name="connsiteX2" fmla="*/ 982018 w 2209181"/>
                <a:gd name="connsiteY2" fmla="*/ 25210 h 6858000"/>
                <a:gd name="connsiteX3" fmla="*/ 2202283 w 2209181"/>
                <a:gd name="connsiteY3" fmla="*/ 3810283 h 6858000"/>
                <a:gd name="connsiteX4" fmla="*/ 236958 w 2209181"/>
                <a:gd name="connsiteY4" fmla="*/ 6682507 h 6858000"/>
                <a:gd name="connsiteX5" fmla="*/ 19349 w 2209181"/>
                <a:gd name="connsiteY5" fmla="*/ 6858000 h 6858000"/>
                <a:gd name="connsiteX6" fmla="*/ 0 w 2209181"/>
                <a:gd name="connsiteY6" fmla="*/ 6858000 h 6858000"/>
                <a:gd name="connsiteX7" fmla="*/ 218679 w 2209181"/>
                <a:gd name="connsiteY7" fmla="*/ 6681644 h 6858000"/>
                <a:gd name="connsiteX8" fmla="*/ 2184004 w 2209181"/>
                <a:gd name="connsiteY8" fmla="*/ 3809420 h 6858000"/>
                <a:gd name="connsiteX9" fmla="*/ 963738 w 2209181"/>
                <a:gd name="connsiteY9" fmla="*/ 24346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09181" h="6858000">
                  <a:moveTo>
                    <a:pt x="937727" y="0"/>
                  </a:moveTo>
                  <a:lnTo>
                    <a:pt x="955085" y="0"/>
                  </a:lnTo>
                  <a:lnTo>
                    <a:pt x="982018" y="25210"/>
                  </a:lnTo>
                  <a:cubicBezTo>
                    <a:pt x="1836289" y="886318"/>
                    <a:pt x="2270080" y="2270266"/>
                    <a:pt x="2202283" y="3810283"/>
                  </a:cubicBezTo>
                  <a:cubicBezTo>
                    <a:pt x="2138530" y="5258455"/>
                    <a:pt x="1199288" y="5896573"/>
                    <a:pt x="236958" y="6682507"/>
                  </a:cubicBezTo>
                  <a:lnTo>
                    <a:pt x="19349" y="6858000"/>
                  </a:lnTo>
                  <a:lnTo>
                    <a:pt x="0" y="6858000"/>
                  </a:lnTo>
                  <a:lnTo>
                    <a:pt x="218679" y="6681644"/>
                  </a:lnTo>
                  <a:cubicBezTo>
                    <a:pt x="1181008" y="5895709"/>
                    <a:pt x="2120250" y="5257592"/>
                    <a:pt x="2184004" y="3809420"/>
                  </a:cubicBezTo>
                  <a:cubicBezTo>
                    <a:pt x="2251801" y="2269402"/>
                    <a:pt x="1818009" y="885455"/>
                    <a:pt x="963738" y="24346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pic>
        <p:nvPicPr>
          <p:cNvPr id="5122" name="Picture 2" descr="What Is Machine Learning: Definition, Types, Applications and Examples -  Potentia Analytics">
            <a:extLst>
              <a:ext uri="{FF2B5EF4-FFF2-40B4-BE49-F238E27FC236}">
                <a16:creationId xmlns:a16="http://schemas.microsoft.com/office/drawing/2014/main" id="{684F5D7C-9F63-45BA-97FF-85F9C1F0FA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51110" y="895445"/>
            <a:ext cx="5857931" cy="5067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81047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773D03B-A50F-4001-A3E5-7094CA2F3DD9}"/>
              </a:ext>
            </a:extLst>
          </p:cNvPr>
          <p:cNvSpPr/>
          <p:nvPr/>
        </p:nvSpPr>
        <p:spPr>
          <a:xfrm>
            <a:off x="1358867" y="918805"/>
            <a:ext cx="9343085" cy="502039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`</a:t>
            </a:r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EAC708-9CEA-4BD6-8C02-DA9A4EFD9F93}"/>
              </a:ext>
            </a:extLst>
          </p:cNvPr>
          <p:cNvSpPr txBox="1"/>
          <p:nvPr/>
        </p:nvSpPr>
        <p:spPr>
          <a:xfrm>
            <a:off x="2858948" y="1794076"/>
            <a:ext cx="606513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MATH QUIZ #1</a:t>
            </a:r>
          </a:p>
          <a:p>
            <a:r>
              <a:rPr lang="en-US" dirty="0"/>
              <a:t>Find the relation between LHS and RHS</a:t>
            </a:r>
          </a:p>
          <a:p>
            <a:endParaRPr lang="en-US" dirty="0"/>
          </a:p>
          <a:p>
            <a:r>
              <a:rPr lang="en-US" dirty="0"/>
              <a:t>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Features</a:t>
            </a:r>
            <a:r>
              <a:rPr lang="en-US" dirty="0"/>
              <a:t>    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Target</a:t>
            </a:r>
          </a:p>
          <a:p>
            <a:r>
              <a:rPr lang="en-US" b="1" dirty="0"/>
              <a:t>      A  B  C      Z</a:t>
            </a:r>
          </a:p>
          <a:p>
            <a:pPr marL="342900" indent="-342900">
              <a:buAutoNum type="arabicParenR"/>
            </a:pPr>
            <a:r>
              <a:rPr lang="en-US" dirty="0"/>
              <a:t>2  4  5  =  3</a:t>
            </a:r>
          </a:p>
          <a:p>
            <a:pPr marL="342900" indent="-342900">
              <a:buAutoNum type="arabicParenR"/>
            </a:pPr>
            <a:r>
              <a:rPr lang="en-US" dirty="0"/>
              <a:t>5  2  8  =  2</a:t>
            </a:r>
          </a:p>
          <a:p>
            <a:pPr marL="342900" indent="-342900">
              <a:buAutoNum type="arabicParenR"/>
            </a:pPr>
            <a:r>
              <a:rPr lang="en-US" dirty="0"/>
              <a:t>2  2  1  =  3</a:t>
            </a:r>
          </a:p>
          <a:p>
            <a:pPr marL="342900" indent="-342900">
              <a:buAutoNum type="arabicParenR"/>
            </a:pPr>
            <a:r>
              <a:rPr lang="en-US" dirty="0"/>
              <a:t>4  2  2  =  6</a:t>
            </a:r>
          </a:p>
          <a:p>
            <a:pPr marL="342900" indent="-342900">
              <a:buAutoNum type="arabicParenR"/>
            </a:pPr>
            <a:r>
              <a:rPr lang="en-US" dirty="0"/>
              <a:t>6  2  2  =  10</a:t>
            </a:r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8E4C8C-0942-4BC2-AE80-0672A1D30D45}"/>
              </a:ext>
            </a:extLst>
          </p:cNvPr>
          <p:cNvSpPr txBox="1"/>
          <p:nvPr/>
        </p:nvSpPr>
        <p:spPr>
          <a:xfrm>
            <a:off x="7025833" y="3371127"/>
            <a:ext cx="857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A*B - C</a:t>
            </a:r>
            <a:endParaRPr lang="en-IN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4CDFE8-92FB-46A0-93E9-9AD0F18438F5}"/>
              </a:ext>
            </a:extLst>
          </p:cNvPr>
          <p:cNvSpPr txBox="1"/>
          <p:nvPr/>
        </p:nvSpPr>
        <p:spPr>
          <a:xfrm>
            <a:off x="1886673" y="3429000"/>
            <a:ext cx="9799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Training </a:t>
            </a:r>
          </a:p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Data</a:t>
            </a:r>
            <a:endParaRPr lang="en-IN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5856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C3862298-AF85-4572-BED3-52E573EBD4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7BE265E6-D012-42B3-A7DE-C8FEED40DB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24917" y="3131936"/>
            <a:ext cx="1240640" cy="1240638"/>
          </a:xfrm>
          <a:prstGeom prst="ellipse">
            <a:avLst/>
          </a:prstGeom>
          <a:solidFill>
            <a:schemeClr val="accent6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51" name="Freeform: Shape 74">
            <a:extLst>
              <a:ext uri="{FF2B5EF4-FFF2-40B4-BE49-F238E27FC236}">
                <a16:creationId xmlns:a16="http://schemas.microsoft.com/office/drawing/2014/main" id="{6EB9A5AE-0A9C-4EB1-9569-A44D89EFC5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70306" y="4546924"/>
            <a:ext cx="2369988" cy="2311077"/>
          </a:xfrm>
          <a:custGeom>
            <a:avLst/>
            <a:gdLst>
              <a:gd name="connsiteX0" fmla="*/ 0 w 2369988"/>
              <a:gd name="connsiteY0" fmla="*/ 0 h 2311077"/>
              <a:gd name="connsiteX1" fmla="*/ 1128071 w 2369988"/>
              <a:gd name="connsiteY1" fmla="*/ 0 h 2311077"/>
              <a:gd name="connsiteX2" fmla="*/ 1157716 w 2369988"/>
              <a:gd name="connsiteY2" fmla="*/ 128440 h 2311077"/>
              <a:gd name="connsiteX3" fmla="*/ 2316462 w 2369988"/>
              <a:gd name="connsiteY3" fmla="*/ 2257392 h 2311077"/>
              <a:gd name="connsiteX4" fmla="*/ 2369988 w 2369988"/>
              <a:gd name="connsiteY4" fmla="*/ 2311077 h 2311077"/>
              <a:gd name="connsiteX5" fmla="*/ 957894 w 2369988"/>
              <a:gd name="connsiteY5" fmla="*/ 2311077 h 2311077"/>
              <a:gd name="connsiteX6" fmla="*/ 777804 w 2369988"/>
              <a:gd name="connsiteY6" fmla="*/ 2040997 h 2311077"/>
              <a:gd name="connsiteX7" fmla="*/ 19614 w 2369988"/>
              <a:gd name="connsiteY7" fmla="*/ 109827 h 2311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69988" h="2311077">
                <a:moveTo>
                  <a:pt x="0" y="0"/>
                </a:moveTo>
                <a:lnTo>
                  <a:pt x="1128071" y="0"/>
                </a:lnTo>
                <a:lnTo>
                  <a:pt x="1157716" y="128440"/>
                </a:lnTo>
                <a:cubicBezTo>
                  <a:pt x="1365270" y="935139"/>
                  <a:pt x="1769588" y="1662859"/>
                  <a:pt x="2316462" y="2257392"/>
                </a:cubicBezTo>
                <a:lnTo>
                  <a:pt x="2369988" y="2311077"/>
                </a:lnTo>
                <a:lnTo>
                  <a:pt x="957894" y="2311077"/>
                </a:lnTo>
                <a:lnTo>
                  <a:pt x="777804" y="2040997"/>
                </a:lnTo>
                <a:cubicBezTo>
                  <a:pt x="421651" y="1454849"/>
                  <a:pt x="161627" y="803832"/>
                  <a:pt x="19614" y="109827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146" name="Picture 2" descr="What are the Sentiment Analysis Interesting Facts? | by Buzz Blog Box |  Becoming Human: Artificial Intelligence Magazine">
            <a:extLst>
              <a:ext uri="{FF2B5EF4-FFF2-40B4-BE49-F238E27FC236}">
                <a16:creationId xmlns:a16="http://schemas.microsoft.com/office/drawing/2014/main" id="{70D23470-E137-4948-ADD3-261089FDE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324350" y="1937660"/>
            <a:ext cx="6896376" cy="2982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67376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02E612C7-B066-4023-9D0A-7C54D1E330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35FAA7-5BC8-4A2B-AFD1-2A784A24B8D5}"/>
              </a:ext>
            </a:extLst>
          </p:cNvPr>
          <p:cNvSpPr txBox="1"/>
          <p:nvPr/>
        </p:nvSpPr>
        <p:spPr>
          <a:xfrm>
            <a:off x="719386" y="3144472"/>
            <a:ext cx="4412974" cy="29315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What we will be looking at –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Rule based approach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Machine Learning based approach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Deep Learning based approach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Model Explainability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4DE0FBC4-76C2-4FA1-A14B-AF5A773FF0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80694" y="3174440"/>
            <a:ext cx="530750" cy="530750"/>
          </a:xfrm>
          <a:prstGeom prst="ellipse">
            <a:avLst/>
          </a:prstGeom>
          <a:solidFill>
            <a:schemeClr val="tx1">
              <a:lumMod val="65000"/>
              <a:lumOff val="3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2" descr="Accurate insurance claims prediction with Deep Learning | by Lotus Labs |  Medium">
            <a:extLst>
              <a:ext uri="{FF2B5EF4-FFF2-40B4-BE49-F238E27FC236}">
                <a16:creationId xmlns:a16="http://schemas.microsoft.com/office/drawing/2014/main" id="{CCD38F39-0121-4E16-A9A2-E7CE13EC8A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95520" y="782017"/>
            <a:ext cx="6146727" cy="3457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B5C5D707-0833-44B6-B2CE-4194204299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99638" y="3928897"/>
            <a:ext cx="2311806" cy="2303982"/>
          </a:xfrm>
          <a:custGeom>
            <a:avLst/>
            <a:gdLst>
              <a:gd name="connsiteX0" fmla="*/ 0 w 3108399"/>
              <a:gd name="connsiteY0" fmla="*/ 0 h 3097879"/>
              <a:gd name="connsiteX1" fmla="*/ 159985 w 3108399"/>
              <a:gd name="connsiteY1" fmla="*/ 4045 h 3097879"/>
              <a:gd name="connsiteX2" fmla="*/ 3092907 w 3108399"/>
              <a:gd name="connsiteY2" fmla="*/ 2791087 h 3097879"/>
              <a:gd name="connsiteX3" fmla="*/ 3108399 w 3108399"/>
              <a:gd name="connsiteY3" fmla="*/ 3097879 h 3097879"/>
              <a:gd name="connsiteX4" fmla="*/ 2470733 w 3108399"/>
              <a:gd name="connsiteY4" fmla="*/ 3097879 h 3097879"/>
              <a:gd name="connsiteX5" fmla="*/ 2458534 w 3108399"/>
              <a:gd name="connsiteY5" fmla="*/ 2856285 h 3097879"/>
              <a:gd name="connsiteX6" fmla="*/ 252674 w 3108399"/>
              <a:gd name="connsiteY6" fmla="*/ 650424 h 3097879"/>
              <a:gd name="connsiteX7" fmla="*/ 0 w 3108399"/>
              <a:gd name="connsiteY7" fmla="*/ 637665 h 309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08399" h="3097879">
                <a:moveTo>
                  <a:pt x="0" y="0"/>
                </a:moveTo>
                <a:lnTo>
                  <a:pt x="159985" y="4045"/>
                </a:lnTo>
                <a:cubicBezTo>
                  <a:pt x="1696687" y="81941"/>
                  <a:pt x="2939004" y="1275632"/>
                  <a:pt x="3092907" y="2791087"/>
                </a:cubicBezTo>
                <a:lnTo>
                  <a:pt x="3108399" y="3097879"/>
                </a:lnTo>
                <a:lnTo>
                  <a:pt x="2470733" y="3097879"/>
                </a:lnTo>
                <a:lnTo>
                  <a:pt x="2458534" y="2856285"/>
                </a:lnTo>
                <a:cubicBezTo>
                  <a:pt x="2340416" y="1693197"/>
                  <a:pt x="1415762" y="768542"/>
                  <a:pt x="252674" y="650424"/>
                </a:cubicBezTo>
                <a:lnTo>
                  <a:pt x="0" y="637665"/>
                </a:lnTo>
                <a:close/>
              </a:path>
            </a:pathLst>
          </a:custGeom>
          <a:solidFill>
            <a:schemeClr val="accent6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0547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Introduction To Google Colab | Google Colab Tutorial | What is Google  Colaboratory | Great Learning - YouTube">
            <a:extLst>
              <a:ext uri="{FF2B5EF4-FFF2-40B4-BE49-F238E27FC236}">
                <a16:creationId xmlns:a16="http://schemas.microsoft.com/office/drawing/2014/main" id="{D764EB73-DA01-472B-945E-25068010E1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8263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320</TotalTime>
  <Words>81</Words>
  <Application>Microsoft Office PowerPoint</Application>
  <PresentationFormat>Widescreen</PresentationFormat>
  <Paragraphs>21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Meiryo</vt:lpstr>
      <vt:lpstr>Arial</vt:lpstr>
      <vt:lpstr>Calibri</vt:lpstr>
      <vt:lpstr>Calibri Light</vt:lpstr>
      <vt:lpstr>Gill Sans MT</vt:lpstr>
      <vt:lpstr>Office Theme</vt:lpstr>
      <vt:lpstr>Introduction to Natural Language Processing</vt:lpstr>
      <vt:lpstr>PowerPoint Presentation</vt:lpstr>
      <vt:lpstr>PowerPoint Presentation</vt:lpstr>
      <vt:lpstr>Let’s Revise Machine Learning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Natural Language Processing</dc:title>
  <dc:creator>Saurabh</dc:creator>
  <cp:lastModifiedBy>Saurabh</cp:lastModifiedBy>
  <cp:revision>4</cp:revision>
  <dcterms:created xsi:type="dcterms:W3CDTF">2021-11-25T17:19:39Z</dcterms:created>
  <dcterms:modified xsi:type="dcterms:W3CDTF">2021-11-26T19:02:51Z</dcterms:modified>
</cp:coreProperties>
</file>